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mo Bold" panose="020B0604020202020204" charset="0"/>
      <p:regular r:id="rId9"/>
    </p:embeddedFont>
    <p:embeddedFont>
      <p:font typeface="Fira Sans" panose="020B0503050000020004" pitchFamily="34" charset="0"/>
      <p:regular r:id="rId10"/>
    </p:embeddedFont>
    <p:embeddedFont>
      <p:font typeface="Fira Sans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104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>
                <a:alpha val="63922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828604" y="3682305"/>
            <a:ext cx="10630792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 b="1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Business Performance Dashboard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83707" y="5012531"/>
            <a:ext cx="9920585" cy="74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4437" b="1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Financial Analysis &amp; KPI Monitoring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2238" y="6108352"/>
            <a:ext cx="16303526" cy="439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175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© 2025 Berlin Inc. &amp; Kennedy Corporation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84051" y="716905"/>
            <a:ext cx="9138046" cy="935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Key Performance Highlights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4051" y="2119610"/>
            <a:ext cx="16319897" cy="54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Our recent analysis reveals exceptional growth and strong performance across key metrics, driven by strategic focus areas.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84051" y="3402657"/>
            <a:ext cx="5252442" cy="3148012"/>
            <a:chOff x="0" y="0"/>
            <a:chExt cx="7003257" cy="41973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03288" cy="4197350"/>
            </a:xfrm>
            <a:custGeom>
              <a:avLst/>
              <a:gdLst/>
              <a:ahLst/>
              <a:cxnLst/>
              <a:rect l="l" t="t" r="r" b="b"/>
              <a:pathLst>
                <a:path w="7003288" h="419735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9448" y="0"/>
                  </a:lnTo>
                  <a:cubicBezTo>
                    <a:pt x="6894068" y="0"/>
                    <a:pt x="7003288" y="109220"/>
                    <a:pt x="7003288" y="243840"/>
                  </a:cubicBezTo>
                  <a:lnTo>
                    <a:pt x="7003288" y="3953510"/>
                  </a:lnTo>
                  <a:cubicBezTo>
                    <a:pt x="7003288" y="4088130"/>
                    <a:pt x="6894068" y="4197350"/>
                    <a:pt x="6759448" y="4197350"/>
                  </a:cubicBezTo>
                  <a:lnTo>
                    <a:pt x="243840" y="4197350"/>
                  </a:lnTo>
                  <a:cubicBezTo>
                    <a:pt x="109220" y="4197350"/>
                    <a:pt x="0" y="4088130"/>
                    <a:pt x="0" y="3953510"/>
                  </a:cubicBezTo>
                  <a:close/>
                </a:path>
              </a:pathLst>
            </a:custGeom>
            <a:solidFill>
              <a:srgbClr val="24163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84051" y="3364557"/>
            <a:ext cx="5252442" cy="152400"/>
            <a:chOff x="0" y="0"/>
            <a:chExt cx="7003257" cy="2032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7003288" cy="203200"/>
            </a:xfrm>
            <a:custGeom>
              <a:avLst/>
              <a:gdLst/>
              <a:ahLst/>
              <a:cxnLst/>
              <a:rect l="l" t="t" r="r" b="b"/>
              <a:pathLst>
                <a:path w="7003288" h="203200">
                  <a:moveTo>
                    <a:pt x="0" y="0"/>
                  </a:moveTo>
                  <a:lnTo>
                    <a:pt x="7003288" y="0"/>
                  </a:lnTo>
                  <a:lnTo>
                    <a:pt x="7003288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9" b="-39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3188494" y="2980879"/>
            <a:ext cx="843557" cy="843558"/>
            <a:chOff x="0" y="0"/>
            <a:chExt cx="1124743" cy="1124743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124712" cy="1124712"/>
            </a:xfrm>
            <a:custGeom>
              <a:avLst/>
              <a:gdLst/>
              <a:ahLst/>
              <a:cxnLst/>
              <a:rect l="l" t="t" r="r" b="b"/>
              <a:pathLst>
                <a:path w="1124712" h="1124712">
                  <a:moveTo>
                    <a:pt x="0" y="0"/>
                  </a:moveTo>
                  <a:lnTo>
                    <a:pt x="1124712" y="0"/>
                  </a:lnTo>
                  <a:lnTo>
                    <a:pt x="1124712" y="1124712"/>
                  </a:lnTo>
                  <a:lnTo>
                    <a:pt x="0" y="1124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" b="-2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3441501" y="3067942"/>
            <a:ext cx="337394" cy="545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287" y="4067472"/>
            <a:ext cx="3514874" cy="47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Total Sales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3287" y="4618285"/>
            <a:ext cx="4613970" cy="54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b="1">
                <a:solidFill>
                  <a:srgbClr val="DAD1E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$1.16 Million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3287" y="5236666"/>
            <a:ext cx="4613970" cy="994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Exceeding targets and demonstrating market strength.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517630" y="3402657"/>
            <a:ext cx="5252591" cy="3148012"/>
            <a:chOff x="0" y="0"/>
            <a:chExt cx="7003455" cy="41973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03415" cy="4197350"/>
            </a:xfrm>
            <a:custGeom>
              <a:avLst/>
              <a:gdLst/>
              <a:ahLst/>
              <a:cxnLst/>
              <a:rect l="l" t="t" r="r" b="b"/>
              <a:pathLst>
                <a:path w="7003415" h="419735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9575" y="0"/>
                  </a:lnTo>
                  <a:cubicBezTo>
                    <a:pt x="6894195" y="0"/>
                    <a:pt x="7003415" y="109220"/>
                    <a:pt x="7003415" y="243840"/>
                  </a:cubicBezTo>
                  <a:lnTo>
                    <a:pt x="7003415" y="3953510"/>
                  </a:lnTo>
                  <a:cubicBezTo>
                    <a:pt x="7003415" y="4088130"/>
                    <a:pt x="6894195" y="4197350"/>
                    <a:pt x="6759575" y="4197350"/>
                  </a:cubicBezTo>
                  <a:lnTo>
                    <a:pt x="243840" y="4197350"/>
                  </a:lnTo>
                  <a:cubicBezTo>
                    <a:pt x="109220" y="4197350"/>
                    <a:pt x="0" y="4088130"/>
                    <a:pt x="0" y="3953510"/>
                  </a:cubicBezTo>
                  <a:close/>
                </a:path>
              </a:pathLst>
            </a:custGeom>
            <a:solidFill>
              <a:srgbClr val="241631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6517630" y="3364557"/>
            <a:ext cx="5252591" cy="152400"/>
            <a:chOff x="0" y="0"/>
            <a:chExt cx="7003455" cy="20320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7003415" cy="203200"/>
            </a:xfrm>
            <a:custGeom>
              <a:avLst/>
              <a:gdLst/>
              <a:ahLst/>
              <a:cxnLst/>
              <a:rect l="l" t="t" r="r" b="b"/>
              <a:pathLst>
                <a:path w="7003415" h="203200">
                  <a:moveTo>
                    <a:pt x="0" y="0"/>
                  </a:moveTo>
                  <a:lnTo>
                    <a:pt x="7003415" y="0"/>
                  </a:lnTo>
                  <a:lnTo>
                    <a:pt x="7003415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1" b="-4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722072" y="2980879"/>
            <a:ext cx="843558" cy="843558"/>
            <a:chOff x="0" y="0"/>
            <a:chExt cx="1124743" cy="1124743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1124712" cy="1124712"/>
            </a:xfrm>
            <a:custGeom>
              <a:avLst/>
              <a:gdLst/>
              <a:ahLst/>
              <a:cxnLst/>
              <a:rect l="l" t="t" r="r" b="b"/>
              <a:pathLst>
                <a:path w="1124712" h="1124712">
                  <a:moveTo>
                    <a:pt x="0" y="0"/>
                  </a:moveTo>
                  <a:lnTo>
                    <a:pt x="1124712" y="0"/>
                  </a:lnTo>
                  <a:lnTo>
                    <a:pt x="1124712" y="1124712"/>
                  </a:lnTo>
                  <a:lnTo>
                    <a:pt x="0" y="1124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" b="-2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975080" y="3067942"/>
            <a:ext cx="337394" cy="545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836866" y="4067472"/>
            <a:ext cx="3514874" cy="47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Profit Margin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36866" y="4618285"/>
            <a:ext cx="4614119" cy="54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b="1">
                <a:solidFill>
                  <a:srgbClr val="DAD1E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22.62%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836866" y="5236666"/>
            <a:ext cx="4614119" cy="994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Healthy margins reflecting efficient operations.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2051357" y="3402657"/>
            <a:ext cx="5252443" cy="3148012"/>
            <a:chOff x="0" y="0"/>
            <a:chExt cx="7003257" cy="41973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003288" cy="4197350"/>
            </a:xfrm>
            <a:custGeom>
              <a:avLst/>
              <a:gdLst/>
              <a:ahLst/>
              <a:cxnLst/>
              <a:rect l="l" t="t" r="r" b="b"/>
              <a:pathLst>
                <a:path w="7003288" h="419735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9448" y="0"/>
                  </a:lnTo>
                  <a:cubicBezTo>
                    <a:pt x="6894068" y="0"/>
                    <a:pt x="7003288" y="109220"/>
                    <a:pt x="7003288" y="243840"/>
                  </a:cubicBezTo>
                  <a:lnTo>
                    <a:pt x="7003288" y="3953510"/>
                  </a:lnTo>
                  <a:cubicBezTo>
                    <a:pt x="7003288" y="4088130"/>
                    <a:pt x="6894068" y="4197350"/>
                    <a:pt x="6759448" y="4197350"/>
                  </a:cubicBezTo>
                  <a:lnTo>
                    <a:pt x="243840" y="4197350"/>
                  </a:lnTo>
                  <a:cubicBezTo>
                    <a:pt x="109220" y="4197350"/>
                    <a:pt x="0" y="4088130"/>
                    <a:pt x="0" y="3953510"/>
                  </a:cubicBezTo>
                  <a:close/>
                </a:path>
              </a:pathLst>
            </a:custGeom>
            <a:solidFill>
              <a:srgbClr val="241631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051357" y="3364557"/>
            <a:ext cx="5252443" cy="152400"/>
            <a:chOff x="0" y="0"/>
            <a:chExt cx="7003257" cy="203200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7003288" cy="203200"/>
            </a:xfrm>
            <a:custGeom>
              <a:avLst/>
              <a:gdLst/>
              <a:ahLst/>
              <a:cxnLst/>
              <a:rect l="l" t="t" r="r" b="b"/>
              <a:pathLst>
                <a:path w="7003288" h="203200">
                  <a:moveTo>
                    <a:pt x="0" y="0"/>
                  </a:moveTo>
                  <a:lnTo>
                    <a:pt x="7003288" y="0"/>
                  </a:lnTo>
                  <a:lnTo>
                    <a:pt x="7003288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9" b="-39"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14255800" y="2980879"/>
            <a:ext cx="843557" cy="843558"/>
            <a:chOff x="0" y="0"/>
            <a:chExt cx="1124743" cy="1124743"/>
          </a:xfrm>
        </p:grpSpPr>
        <p:sp>
          <p:nvSpPr>
            <p:cNvPr id="33" name="Freeform 33" descr="preencoded.png"/>
            <p:cNvSpPr/>
            <p:nvPr/>
          </p:nvSpPr>
          <p:spPr>
            <a:xfrm>
              <a:off x="0" y="0"/>
              <a:ext cx="1124712" cy="1124712"/>
            </a:xfrm>
            <a:custGeom>
              <a:avLst/>
              <a:gdLst/>
              <a:ahLst/>
              <a:cxnLst/>
              <a:rect l="l" t="t" r="r" b="b"/>
              <a:pathLst>
                <a:path w="1124712" h="1124712">
                  <a:moveTo>
                    <a:pt x="0" y="0"/>
                  </a:moveTo>
                  <a:lnTo>
                    <a:pt x="1124712" y="0"/>
                  </a:lnTo>
                  <a:lnTo>
                    <a:pt x="1124712" y="1124712"/>
                  </a:lnTo>
                  <a:lnTo>
                    <a:pt x="0" y="1124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" b="-2"/>
              </a:stretch>
            </a:blipFill>
          </p:spPr>
        </p:sp>
      </p:grpSp>
      <p:sp>
        <p:nvSpPr>
          <p:cNvPr id="34" name="TextBox 34"/>
          <p:cNvSpPr txBox="1"/>
          <p:nvPr/>
        </p:nvSpPr>
        <p:spPr>
          <a:xfrm>
            <a:off x="14508808" y="3067942"/>
            <a:ext cx="337394" cy="545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370594" y="4067472"/>
            <a:ext cx="3514874" cy="47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Growth Rate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370594" y="4618285"/>
            <a:ext cx="4613970" cy="54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b="1">
                <a:solidFill>
                  <a:srgbClr val="DAD1E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179.75%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370594" y="5236666"/>
            <a:ext cx="4613970" cy="994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Exceptional year-over-year expansion.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84051" y="7109966"/>
            <a:ext cx="4040981" cy="47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Top Performing Segments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84051" y="7773292"/>
            <a:ext cx="7816900" cy="54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Government: 44.23%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84051" y="8321428"/>
            <a:ext cx="7816900" cy="54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Small Business: 35.74%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496574" y="7109966"/>
            <a:ext cx="3514874" cy="47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Leading Products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496574" y="7773292"/>
            <a:ext cx="7816900" cy="54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Amarilla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496574" y="8321428"/>
            <a:ext cx="7816900" cy="54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Carretera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496574" y="8869561"/>
            <a:ext cx="7816900" cy="54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Montana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28501" y="455711"/>
            <a:ext cx="4937671" cy="5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1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Global Sales Landscape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8501" y="1347490"/>
            <a:ext cx="17030997" cy="354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North America and Europe continue to be our strongest markets, contributing significantly to overall revenue.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28501" y="2105471"/>
            <a:ext cx="10043220" cy="10043220"/>
            <a:chOff x="0" y="0"/>
            <a:chExt cx="13390960" cy="1339096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3391007" cy="13391007"/>
            </a:xfrm>
            <a:custGeom>
              <a:avLst/>
              <a:gdLst/>
              <a:ahLst/>
              <a:cxnLst/>
              <a:rect l="l" t="t" r="r" b="b"/>
              <a:pathLst>
                <a:path w="13391007" h="13391007">
                  <a:moveTo>
                    <a:pt x="0" y="0"/>
                  </a:moveTo>
                  <a:lnTo>
                    <a:pt x="13391007" y="0"/>
                  </a:lnTo>
                  <a:lnTo>
                    <a:pt x="13391007" y="13391007"/>
                  </a:lnTo>
                  <a:lnTo>
                    <a:pt x="0" y="13391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1119396" y="2054424"/>
            <a:ext cx="2691556" cy="30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1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Top Performing Countries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19396" y="2476351"/>
            <a:ext cx="6549479" cy="35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250"/>
              </a:lnSpc>
              <a:buAutoNum type="arabicPeriod"/>
            </a:pPr>
            <a:r>
              <a:rPr lang="en-US" sz="1375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United States of America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19396" y="2826544"/>
            <a:ext cx="6549479" cy="35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250"/>
              </a:lnSpc>
              <a:buAutoNum type="arabicPeriod"/>
            </a:pPr>
            <a:r>
              <a:rPr lang="en-US" sz="1375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Mexico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19396" y="3176736"/>
            <a:ext cx="6549479" cy="35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250"/>
              </a:lnSpc>
              <a:buAutoNum type="arabicPeriod"/>
            </a:pPr>
            <a:r>
              <a:rPr lang="en-US" sz="1375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Germany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19396" y="3526929"/>
            <a:ext cx="6549479" cy="35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250"/>
              </a:lnSpc>
              <a:buAutoNum type="arabicPeriod"/>
            </a:pPr>
            <a:r>
              <a:rPr lang="en-US" sz="1375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France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19396" y="3877121"/>
            <a:ext cx="6549479" cy="35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250"/>
              </a:lnSpc>
              <a:buAutoNum type="arabicPeriod"/>
            </a:pPr>
            <a:r>
              <a:rPr lang="en-US" sz="1375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Canada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19396" y="4326136"/>
            <a:ext cx="6549479" cy="35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These countries represent the core of our current market penetration.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39515" y="464344"/>
            <a:ext cx="6394549" cy="60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 b="1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Product Performance Snapshot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9515" y="1381720"/>
            <a:ext cx="17008971" cy="3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"Carretera" has emerged as our top-selling product, demonstrating strong market demand and contributing significantly to sales.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39515" y="1936700"/>
            <a:ext cx="17008971" cy="9525000"/>
            <a:chOff x="0" y="0"/>
            <a:chExt cx="22678628" cy="12700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2678644" cy="12700000"/>
            </a:xfrm>
            <a:custGeom>
              <a:avLst/>
              <a:gdLst/>
              <a:ahLst/>
              <a:cxnLst/>
              <a:rect l="l" t="t" r="r" b="b"/>
              <a:pathLst>
                <a:path w="22678644" h="12700000">
                  <a:moveTo>
                    <a:pt x="0" y="0"/>
                  </a:moveTo>
                  <a:lnTo>
                    <a:pt x="22678644" y="0"/>
                  </a:lnTo>
                  <a:lnTo>
                    <a:pt x="22678644" y="12700000"/>
                  </a:lnTo>
                  <a:lnTo>
                    <a:pt x="0" y="1270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" r="-7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39515" y="11610082"/>
            <a:ext cx="17008971" cy="3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This data suggests a clear leader in our product portfolio, which can guide future inventory and marketing strategies.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860375"/>
            <a:ext cx="11693872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Segment Analysis: Strategic Focus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275285"/>
            <a:ext cx="1630352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Our sales are heavily concentrated in the Government and Small Business segments, indicating robust opportunities for continued growth.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3915667"/>
            <a:ext cx="7805886" cy="4049614"/>
            <a:chOff x="0" y="0"/>
            <a:chExt cx="10407848" cy="5399485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0407904" cy="5399532"/>
            </a:xfrm>
            <a:custGeom>
              <a:avLst/>
              <a:gdLst/>
              <a:ahLst/>
              <a:cxnLst/>
              <a:rect l="l" t="t" r="r" b="b"/>
              <a:pathLst>
                <a:path w="10407904" h="5399532">
                  <a:moveTo>
                    <a:pt x="0" y="0"/>
                  </a:moveTo>
                  <a:lnTo>
                    <a:pt x="10407904" y="0"/>
                  </a:lnTo>
                  <a:lnTo>
                    <a:pt x="10407904" y="5399532"/>
                  </a:lnTo>
                  <a:lnTo>
                    <a:pt x="0" y="5399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7" r="-47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530400" y="8003381"/>
            <a:ext cx="283518" cy="283518"/>
            <a:chOff x="0" y="0"/>
            <a:chExt cx="378023" cy="3780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47599" y="0"/>
                  </a:lnTo>
                  <a:cubicBezTo>
                    <a:pt x="364490" y="0"/>
                    <a:pt x="378079" y="13589"/>
                    <a:pt x="378079" y="30480"/>
                  </a:cubicBezTo>
                  <a:lnTo>
                    <a:pt x="378079" y="347599"/>
                  </a:lnTo>
                  <a:cubicBezTo>
                    <a:pt x="378079" y="364490"/>
                    <a:pt x="364490" y="378079"/>
                    <a:pt x="347599" y="378079"/>
                  </a:cubicBezTo>
                  <a:lnTo>
                    <a:pt x="30480" y="378079"/>
                  </a:lnTo>
                  <a:cubicBezTo>
                    <a:pt x="13589" y="378079"/>
                    <a:pt x="0" y="364490"/>
                    <a:pt x="0" y="347599"/>
                  </a:cubicBezTo>
                  <a:close/>
                </a:path>
              </a:pathLst>
            </a:custGeom>
            <a:solidFill>
              <a:srgbClr val="68033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890118" y="8041481"/>
            <a:ext cx="1576982" cy="24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Government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754339" y="8003381"/>
            <a:ext cx="283517" cy="283518"/>
            <a:chOff x="0" y="0"/>
            <a:chExt cx="378023" cy="3780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47599" y="0"/>
                  </a:lnTo>
                  <a:cubicBezTo>
                    <a:pt x="364490" y="0"/>
                    <a:pt x="378079" y="13589"/>
                    <a:pt x="378079" y="30480"/>
                  </a:cubicBezTo>
                  <a:lnTo>
                    <a:pt x="378079" y="347599"/>
                  </a:lnTo>
                  <a:cubicBezTo>
                    <a:pt x="378079" y="364490"/>
                    <a:pt x="364490" y="378079"/>
                    <a:pt x="347599" y="378079"/>
                  </a:cubicBezTo>
                  <a:lnTo>
                    <a:pt x="30480" y="378079"/>
                  </a:lnTo>
                  <a:cubicBezTo>
                    <a:pt x="13589" y="378079"/>
                    <a:pt x="0" y="364490"/>
                    <a:pt x="0" y="347599"/>
                  </a:cubicBezTo>
                  <a:close/>
                </a:path>
              </a:pathLst>
            </a:custGeom>
            <a:solidFill>
              <a:srgbClr val="E10884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114056" y="8041481"/>
            <a:ext cx="1921669" cy="24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Small Business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323111" y="8003381"/>
            <a:ext cx="283518" cy="283518"/>
            <a:chOff x="0" y="0"/>
            <a:chExt cx="378023" cy="37802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47599" y="0"/>
                  </a:lnTo>
                  <a:cubicBezTo>
                    <a:pt x="364490" y="0"/>
                    <a:pt x="378079" y="13589"/>
                    <a:pt x="378079" y="30480"/>
                  </a:cubicBezTo>
                  <a:lnTo>
                    <a:pt x="378079" y="347599"/>
                  </a:lnTo>
                  <a:cubicBezTo>
                    <a:pt x="378079" y="364490"/>
                    <a:pt x="364490" y="378079"/>
                    <a:pt x="347599" y="378079"/>
                  </a:cubicBezTo>
                  <a:lnTo>
                    <a:pt x="30480" y="378079"/>
                  </a:lnTo>
                  <a:cubicBezTo>
                    <a:pt x="13589" y="378079"/>
                    <a:pt x="0" y="364490"/>
                    <a:pt x="0" y="347599"/>
                  </a:cubicBezTo>
                  <a:close/>
                </a:path>
              </a:pathLst>
            </a:custGeom>
            <a:solidFill>
              <a:srgbClr val="FA6DBE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6682829" y="8041481"/>
            <a:ext cx="1321148" cy="24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Enterprise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99401" y="3842148"/>
            <a:ext cx="371936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Key Segments by Sales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99401" y="4511427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DAD1E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Government:</a:t>
            </a: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44.23% - Our largest segment.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99401" y="5064175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DAD1E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Small Business:</a:t>
            </a: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35.74% - Significant contributor.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99401" y="5616923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DAD1E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Enterprise:</a:t>
            </a: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16.52% - Growth potential to explore.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499401" y="6484739"/>
            <a:ext cx="7805886" cy="2565648"/>
            <a:chOff x="0" y="0"/>
            <a:chExt cx="10407848" cy="342086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407903" cy="3420872"/>
            </a:xfrm>
            <a:custGeom>
              <a:avLst/>
              <a:gdLst/>
              <a:ahLst/>
              <a:cxnLst/>
              <a:rect l="l" t="t" r="r" b="b"/>
              <a:pathLst>
                <a:path w="10407903" h="342087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351135" y="0"/>
                  </a:lnTo>
                  <a:cubicBezTo>
                    <a:pt x="10382503" y="0"/>
                    <a:pt x="10407903" y="25400"/>
                    <a:pt x="10407903" y="56769"/>
                  </a:cubicBezTo>
                  <a:lnTo>
                    <a:pt x="10407903" y="3364103"/>
                  </a:lnTo>
                  <a:cubicBezTo>
                    <a:pt x="10407903" y="3395472"/>
                    <a:pt x="10382503" y="3420872"/>
                    <a:pt x="10351135" y="3420872"/>
                  </a:cubicBezTo>
                  <a:lnTo>
                    <a:pt x="56769" y="3420872"/>
                  </a:lnTo>
                  <a:cubicBezTo>
                    <a:pt x="25400" y="3420872"/>
                    <a:pt x="0" y="3395472"/>
                    <a:pt x="0" y="3364103"/>
                  </a:cubicBezTo>
                  <a:close/>
                </a:path>
              </a:pathLst>
            </a:custGeom>
            <a:solidFill>
              <a:srgbClr val="183A13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9782919" y="6905327"/>
            <a:ext cx="354360" cy="283518"/>
            <a:chOff x="0" y="0"/>
            <a:chExt cx="472480" cy="378023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472440" cy="378079"/>
            </a:xfrm>
            <a:custGeom>
              <a:avLst/>
              <a:gdLst/>
              <a:ahLst/>
              <a:cxnLst/>
              <a:rect l="l" t="t" r="r" b="b"/>
              <a:pathLst>
                <a:path w="472440" h="378079">
                  <a:moveTo>
                    <a:pt x="0" y="0"/>
                  </a:moveTo>
                  <a:lnTo>
                    <a:pt x="472440" y="0"/>
                  </a:lnTo>
                  <a:lnTo>
                    <a:pt x="472440" y="378079"/>
                  </a:lnTo>
                  <a:lnTo>
                    <a:pt x="0" y="37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70" r="-8" b="-655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10420796" y="6743849"/>
            <a:ext cx="6600974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Recommendation:</a:t>
            </a:r>
            <a:r>
              <a:rPr lang="en-US" sz="218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Maintain strong focus on Government and Small Business segments, while identifying strategies to expand within the Enterprise sector.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96044" y="35168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Unprecedented Growth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27710" y="969020"/>
            <a:ext cx="10632430" cy="140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37"/>
              </a:lnSpc>
            </a:pPr>
            <a:r>
              <a:rPr lang="en-US" sz="8312" b="1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179.75%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6044" y="2529631"/>
            <a:ext cx="17295911" cy="28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062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Our year-over-year growth rate signifies robust market acceptance and effective business strategies.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26492" y="2972991"/>
            <a:ext cx="15835015" cy="9530357"/>
            <a:chOff x="0" y="0"/>
            <a:chExt cx="21113353" cy="12707143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21113369" cy="12707112"/>
            </a:xfrm>
            <a:custGeom>
              <a:avLst/>
              <a:gdLst/>
              <a:ahLst/>
              <a:cxnLst/>
              <a:rect l="l" t="t" r="r" b="b"/>
              <a:pathLst>
                <a:path w="21113369" h="12707112">
                  <a:moveTo>
                    <a:pt x="0" y="0"/>
                  </a:moveTo>
                  <a:lnTo>
                    <a:pt x="21113369" y="0"/>
                  </a:lnTo>
                  <a:lnTo>
                    <a:pt x="21113369" y="12707112"/>
                  </a:lnTo>
                  <a:lnTo>
                    <a:pt x="0" y="12707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5" b="-3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663470" y="10306477"/>
            <a:ext cx="2611659" cy="50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Startup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542851" y="7506320"/>
            <a:ext cx="864787" cy="864788"/>
            <a:chOff x="0" y="0"/>
            <a:chExt cx="1153050" cy="1153050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153033" cy="1153033"/>
            </a:xfrm>
            <a:custGeom>
              <a:avLst/>
              <a:gdLst/>
              <a:ahLst/>
              <a:cxnLst/>
              <a:rect l="l" t="t" r="r" b="b"/>
              <a:pathLst>
                <a:path w="1153033" h="1153033">
                  <a:moveTo>
                    <a:pt x="0" y="0"/>
                  </a:moveTo>
                  <a:lnTo>
                    <a:pt x="1153033" y="0"/>
                  </a:lnTo>
                  <a:lnTo>
                    <a:pt x="1153033" y="1153033"/>
                  </a:lnTo>
                  <a:lnTo>
                    <a:pt x="0" y="1153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4742384" y="9467634"/>
            <a:ext cx="2611659" cy="50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Growth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621495" y="6693420"/>
            <a:ext cx="864788" cy="864787"/>
            <a:chOff x="0" y="0"/>
            <a:chExt cx="1153050" cy="1153050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153033" cy="1153033"/>
            </a:xfrm>
            <a:custGeom>
              <a:avLst/>
              <a:gdLst/>
              <a:ahLst/>
              <a:cxnLst/>
              <a:rect l="l" t="t" r="r" b="b"/>
              <a:pathLst>
                <a:path w="1153033" h="1153033">
                  <a:moveTo>
                    <a:pt x="0" y="0"/>
                  </a:moveTo>
                  <a:lnTo>
                    <a:pt x="1153033" y="0"/>
                  </a:lnTo>
                  <a:lnTo>
                    <a:pt x="1153033" y="1153033"/>
                  </a:lnTo>
                  <a:lnTo>
                    <a:pt x="0" y="1153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 b="-1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7838324" y="8654734"/>
            <a:ext cx="2611659" cy="50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Expansion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700139" y="5880520"/>
            <a:ext cx="864787" cy="864788"/>
            <a:chOff x="0" y="0"/>
            <a:chExt cx="1153050" cy="115305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1153033" cy="1153033"/>
            </a:xfrm>
            <a:custGeom>
              <a:avLst/>
              <a:gdLst/>
              <a:ahLst/>
              <a:cxnLst/>
              <a:rect l="l" t="t" r="r" b="b"/>
              <a:pathLst>
                <a:path w="1153033" h="1153033">
                  <a:moveTo>
                    <a:pt x="0" y="0"/>
                  </a:moveTo>
                  <a:lnTo>
                    <a:pt x="1153033" y="0"/>
                  </a:lnTo>
                  <a:lnTo>
                    <a:pt x="1153033" y="1153033"/>
                  </a:lnTo>
                  <a:lnTo>
                    <a:pt x="0" y="1153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 b="-1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0899402" y="7841832"/>
            <a:ext cx="2611658" cy="50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Scaling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1778784" y="5067619"/>
            <a:ext cx="864786" cy="864787"/>
            <a:chOff x="0" y="0"/>
            <a:chExt cx="1153048" cy="1153050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1153033" cy="1153033"/>
            </a:xfrm>
            <a:custGeom>
              <a:avLst/>
              <a:gdLst/>
              <a:ahLst/>
              <a:cxnLst/>
              <a:rect l="l" t="t" r="r" b="b"/>
              <a:pathLst>
                <a:path w="1153033" h="1153033">
                  <a:moveTo>
                    <a:pt x="0" y="0"/>
                  </a:moveTo>
                  <a:lnTo>
                    <a:pt x="1153033" y="0"/>
                  </a:lnTo>
                  <a:lnTo>
                    <a:pt x="1153033" y="1153033"/>
                  </a:lnTo>
                  <a:lnTo>
                    <a:pt x="0" y="1153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" b="-1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13978046" y="7028932"/>
            <a:ext cx="2611659" cy="505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Success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4874722" y="4202831"/>
            <a:ext cx="864787" cy="864787"/>
            <a:chOff x="0" y="0"/>
            <a:chExt cx="1153050" cy="1153050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1153033" cy="1153033"/>
            </a:xfrm>
            <a:custGeom>
              <a:avLst/>
              <a:gdLst/>
              <a:ahLst/>
              <a:cxnLst/>
              <a:rect l="l" t="t" r="r" b="b"/>
              <a:pathLst>
                <a:path w="1153033" h="1153033">
                  <a:moveTo>
                    <a:pt x="0" y="0"/>
                  </a:moveTo>
                  <a:lnTo>
                    <a:pt x="1153033" y="0"/>
                  </a:lnTo>
                  <a:lnTo>
                    <a:pt x="1153033" y="1153033"/>
                  </a:lnTo>
                  <a:lnTo>
                    <a:pt x="0" y="1153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" b="-1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8258026" y="12696825"/>
            <a:ext cx="1771948" cy="24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75" b="1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Key Growth Drivers: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96044" y="13092707"/>
            <a:ext cx="17295911" cy="28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0238" lvl="1" indent="-80119" algn="l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High demand experienced across North America.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96044" y="13369081"/>
            <a:ext cx="17295911" cy="28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0238" lvl="1" indent="-80119" algn="l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Expanding presence and market penetration in Europe.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96044" y="13645455"/>
            <a:ext cx="17295911" cy="28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0238" lvl="1" indent="-80119" algn="l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Effective sales and marketing initiatives.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84945" y="716756"/>
            <a:ext cx="10552807" cy="93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Conclusion &amp; Strategic Actions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4945" y="2121099"/>
            <a:ext cx="16318111" cy="54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Our strong performance positions us for continued success. Focusing on key areas will drive future growth.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4945" y="3226445"/>
            <a:ext cx="4221659" cy="5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Performance Summary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4945" y="3978474"/>
            <a:ext cx="7815709" cy="99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 b="1">
                <a:solidFill>
                  <a:srgbClr val="DAD1E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Market Strength:</a:t>
            </a: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Robust sales in North America, particularly USA and Mexico.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4945" y="4977259"/>
            <a:ext cx="7815709" cy="99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 b="1">
                <a:solidFill>
                  <a:srgbClr val="DAD1E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Segment Dominance:</a:t>
            </a: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Government sector leads revenue contributions.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4945" y="5976045"/>
            <a:ext cx="7815709" cy="99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 b="1">
                <a:solidFill>
                  <a:srgbClr val="DAD1E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Product Leadership:</a:t>
            </a: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"Carretera" is our top-performing product.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6871" y="3226445"/>
            <a:ext cx="4221659" cy="5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Next Steps &amp; Actions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496871" y="4258345"/>
            <a:ext cx="140643" cy="140642"/>
            <a:chOff x="0" y="0"/>
            <a:chExt cx="187523" cy="187523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87579" cy="187579"/>
            </a:xfrm>
            <a:custGeom>
              <a:avLst/>
              <a:gdLst/>
              <a:ahLst/>
              <a:cxnLst/>
              <a:rect l="l" t="t" r="r" b="b"/>
              <a:pathLst>
                <a:path w="187579" h="187579">
                  <a:moveTo>
                    <a:pt x="0" y="0"/>
                  </a:moveTo>
                  <a:lnTo>
                    <a:pt x="187579" y="0"/>
                  </a:lnTo>
                  <a:lnTo>
                    <a:pt x="187579" y="187579"/>
                  </a:lnTo>
                  <a:lnTo>
                    <a:pt x="0" y="187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29" b="29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9918948" y="4070746"/>
            <a:ext cx="3517999" cy="47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Expand Marketing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18948" y="4734818"/>
            <a:ext cx="7393632" cy="54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Target high-growth regions with tailored campaigns.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496871" y="5992639"/>
            <a:ext cx="140643" cy="140643"/>
            <a:chOff x="0" y="0"/>
            <a:chExt cx="187523" cy="187523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87579" cy="187579"/>
            </a:xfrm>
            <a:custGeom>
              <a:avLst/>
              <a:gdLst/>
              <a:ahLst/>
              <a:cxnLst/>
              <a:rect l="l" t="t" r="r" b="b"/>
              <a:pathLst>
                <a:path w="187579" h="187579">
                  <a:moveTo>
                    <a:pt x="0" y="0"/>
                  </a:moveTo>
                  <a:lnTo>
                    <a:pt x="187579" y="0"/>
                  </a:lnTo>
                  <a:lnTo>
                    <a:pt x="187579" y="187579"/>
                  </a:lnTo>
                  <a:lnTo>
                    <a:pt x="0" y="187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29" b="29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9918948" y="5805041"/>
            <a:ext cx="3517999" cy="47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Optimize Product Mix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18948" y="6469112"/>
            <a:ext cx="7393632" cy="99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Align inventory and promotion with top-demand products.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496871" y="8177137"/>
            <a:ext cx="140643" cy="140643"/>
            <a:chOff x="0" y="0"/>
            <a:chExt cx="187523" cy="187523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187579" cy="187579"/>
            </a:xfrm>
            <a:custGeom>
              <a:avLst/>
              <a:gdLst/>
              <a:ahLst/>
              <a:cxnLst/>
              <a:rect l="l" t="t" r="r" b="b"/>
              <a:pathLst>
                <a:path w="187579" h="187579">
                  <a:moveTo>
                    <a:pt x="0" y="0"/>
                  </a:moveTo>
                  <a:lnTo>
                    <a:pt x="187579" y="0"/>
                  </a:lnTo>
                  <a:lnTo>
                    <a:pt x="187579" y="187579"/>
                  </a:lnTo>
                  <a:lnTo>
                    <a:pt x="0" y="187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29" b="29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9918948" y="7989540"/>
            <a:ext cx="3517999" cy="47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Invest in Enterprise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18948" y="8653611"/>
            <a:ext cx="7393632" cy="54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Develop strategies to penetrate the Enterprise segment.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</Words>
  <Application>Microsoft Office PowerPoint</Application>
  <PresentationFormat>Custom</PresentationFormat>
  <Paragraphs>71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Arimo Bold</vt:lpstr>
      <vt:lpstr>Calibri</vt:lpstr>
      <vt:lpstr>Fira Sans</vt:lpstr>
      <vt:lpstr>Arial</vt:lpstr>
      <vt:lpstr>Fira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SRI HARI CHALAMALA</dc:creator>
  <cp:lastModifiedBy>SRI HARI CHALAMALA</cp:lastModifiedBy>
  <cp:revision>1</cp:revision>
  <dcterms:created xsi:type="dcterms:W3CDTF">2006-08-16T00:00:00Z</dcterms:created>
  <dcterms:modified xsi:type="dcterms:W3CDTF">2025-08-08T05:46:17Z</dcterms:modified>
  <dc:identifier>DAGvdUDcj4g</dc:identifier>
</cp:coreProperties>
</file>